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1589" r:id="rId2"/>
    <p:sldId id="1561" r:id="rId3"/>
    <p:sldId id="1474" r:id="rId4"/>
    <p:sldId id="1210" r:id="rId5"/>
    <p:sldId id="1588" r:id="rId6"/>
    <p:sldId id="1211" r:id="rId7"/>
    <p:sldId id="1548" r:id="rId8"/>
    <p:sldId id="1558" r:id="rId9"/>
    <p:sldId id="1212" r:id="rId10"/>
    <p:sldId id="1214" r:id="rId11"/>
    <p:sldId id="1587" r:id="rId12"/>
    <p:sldId id="1566" r:id="rId13"/>
    <p:sldId id="1571" r:id="rId14"/>
    <p:sldId id="1567" r:id="rId15"/>
    <p:sldId id="1568" r:id="rId16"/>
    <p:sldId id="1570" r:id="rId17"/>
    <p:sldId id="1477" r:id="rId18"/>
    <p:sldId id="1522" r:id="rId19"/>
    <p:sldId id="1438" r:id="rId20"/>
    <p:sldId id="1481" r:id="rId21"/>
    <p:sldId id="1016" r:id="rId22"/>
    <p:sldId id="1014" r:id="rId23"/>
    <p:sldId id="1015" r:id="rId24"/>
    <p:sldId id="874" r:id="rId25"/>
    <p:sldId id="873" r:id="rId26"/>
    <p:sldId id="832" r:id="rId27"/>
    <p:sldId id="1590" r:id="rId28"/>
    <p:sldId id="1019" r:id="rId29"/>
    <p:sldId id="1020" r:id="rId30"/>
    <p:sldId id="1584" r:id="rId31"/>
    <p:sldId id="1591" r:id="rId32"/>
    <p:sldId id="1502" r:id="rId33"/>
    <p:sldId id="1505" r:id="rId34"/>
    <p:sldId id="1503" r:id="rId35"/>
    <p:sldId id="910" r:id="rId36"/>
    <p:sldId id="1510" r:id="rId37"/>
    <p:sldId id="1506" r:id="rId38"/>
    <p:sldId id="1507" r:id="rId39"/>
    <p:sldId id="1512" r:id="rId40"/>
    <p:sldId id="1513" r:id="rId41"/>
    <p:sldId id="1515" r:id="rId42"/>
    <p:sldId id="1572" r:id="rId43"/>
    <p:sldId id="1581" r:id="rId44"/>
    <p:sldId id="1576" r:id="rId45"/>
    <p:sldId id="1582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121282"/>
    <a:srgbClr val="F2F2F2"/>
    <a:srgbClr val="1CF900"/>
    <a:srgbClr val="002FFE"/>
    <a:srgbClr val="E0DFCD"/>
    <a:srgbClr val="D9D8CB"/>
    <a:srgbClr val="C1C0B4"/>
    <a:srgbClr val="FFC833"/>
    <a:srgbClr val="63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6" autoAdjust="0"/>
    <p:restoredTop sz="86349" autoAdjust="0"/>
  </p:normalViewPr>
  <p:slideViewPr>
    <p:cSldViewPr snapToGrid="0" snapToObjects="1">
      <p:cViewPr>
        <p:scale>
          <a:sx n="125" d="100"/>
          <a:sy n="125" d="100"/>
        </p:scale>
        <p:origin x="1400" y="392"/>
      </p:cViewPr>
      <p:guideLst>
        <p:guide orient="horz" pos="3156"/>
        <p:guide pos="2808"/>
      </p:guideLst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9F77-05E6-B047-8637-C19540987F3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9F77-05E6-B047-8637-C19540987F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Clincial</a:t>
            </a:r>
            <a:r>
              <a:rPr lang="en-US" dirty="0"/>
              <a:t> applications were 2 5 years behind.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/25877891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genomemedicine.biomedcentral.com</a:t>
            </a:r>
            <a:r>
              <a:rPr lang="en-US" dirty="0"/>
              <a:t>/track/pdf/10.1186/s13073-016-0333-9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/S1525157817305986#bib11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8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/S2211124714003738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4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only described the technical aspect of identifying mutation and variants in the cline. 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many other aspects need to be address before the promise of personalized medicine can be fully realized.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are here to learn more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/26301495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/articles/s41467-018-04724-5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3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4A85D-F69F-8D4F-A657-77F05A60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7471"/>
            <a:ext cx="2519473" cy="913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1"/>
            <a:ext cx="8229600" cy="37373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3184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29853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734289" cy="514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O. Harismendy, PhD</a:t>
            </a:r>
          </a:p>
          <a:p>
            <a:r>
              <a:rPr lang="en-US" dirty="0"/>
              <a:t>CMM262 – W2020</a:t>
            </a:r>
          </a:p>
        </p:txBody>
      </p:sp>
    </p:spTree>
    <p:extLst>
      <p:ext uri="{BB962C8B-B14F-4D97-AF65-F5344CB8AC3E}">
        <p14:creationId xmlns:p14="http://schemas.microsoft.com/office/powerpoint/2010/main" val="210252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“Mileage”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87097"/>
            <a:ext cx="184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Sulonen</a:t>
            </a:r>
            <a:r>
              <a:rPr lang="en-US" sz="1600" i="1" dirty="0"/>
              <a:t> et al (2011)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099509-A935-A840-AFF7-4FC3F03AA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697632"/>
              </p:ext>
            </p:extLst>
          </p:nvPr>
        </p:nvGraphicFramePr>
        <p:xfrm>
          <a:off x="4345940" y="1476858"/>
          <a:ext cx="4686301" cy="2910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56760">
                  <a:extLst>
                    <a:ext uri="{9D8B030D-6E8A-4147-A177-3AD203B41FA5}">
                      <a16:colId xmlns:a16="http://schemas.microsoft.com/office/drawing/2014/main" val="2827348261"/>
                    </a:ext>
                  </a:extLst>
                </a:gridCol>
                <a:gridCol w="879759">
                  <a:extLst>
                    <a:ext uri="{9D8B030D-6E8A-4147-A177-3AD203B41FA5}">
                      <a16:colId xmlns:a16="http://schemas.microsoft.com/office/drawing/2014/main" val="460093730"/>
                    </a:ext>
                  </a:extLst>
                </a:gridCol>
                <a:gridCol w="683108">
                  <a:extLst>
                    <a:ext uri="{9D8B030D-6E8A-4147-A177-3AD203B41FA5}">
                      <a16:colId xmlns:a16="http://schemas.microsoft.com/office/drawing/2014/main" val="3269349154"/>
                    </a:ext>
                  </a:extLst>
                </a:gridCol>
                <a:gridCol w="610655">
                  <a:extLst>
                    <a:ext uri="{9D8B030D-6E8A-4147-A177-3AD203B41FA5}">
                      <a16:colId xmlns:a16="http://schemas.microsoft.com/office/drawing/2014/main" val="700946225"/>
                    </a:ext>
                  </a:extLst>
                </a:gridCol>
                <a:gridCol w="548556">
                  <a:extLst>
                    <a:ext uri="{9D8B030D-6E8A-4147-A177-3AD203B41FA5}">
                      <a16:colId xmlns:a16="http://schemas.microsoft.com/office/drawing/2014/main" val="621904818"/>
                    </a:ext>
                  </a:extLst>
                </a:gridCol>
                <a:gridCol w="621008">
                  <a:extLst>
                    <a:ext uri="{9D8B030D-6E8A-4147-A177-3AD203B41FA5}">
                      <a16:colId xmlns:a16="http://schemas.microsoft.com/office/drawing/2014/main" val="1094343744"/>
                    </a:ext>
                  </a:extLst>
                </a:gridCol>
                <a:gridCol w="486455">
                  <a:extLst>
                    <a:ext uri="{9D8B030D-6E8A-4147-A177-3AD203B41FA5}">
                      <a16:colId xmlns:a16="http://schemas.microsoft.com/office/drawing/2014/main" val="1354536649"/>
                    </a:ext>
                  </a:extLst>
                </a:gridCol>
              </a:tblGrid>
              <a:tr h="1641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Assay 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Assay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 genes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85657"/>
                  </a:ext>
                </a:extLst>
              </a:tr>
              <a:tr h="32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Hotspots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selected exons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All exons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CNA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Fusion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48813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SNaPshot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base extension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44237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Affymetrix </a:t>
                      </a:r>
                      <a:r>
                        <a:rPr lang="en-US" sz="1200" u="none" strike="noStrike" dirty="0" err="1">
                          <a:effectLst/>
                        </a:rPr>
                        <a:t>oncoScan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microarray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07669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Foundation 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targeted sequencing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259763"/>
                  </a:ext>
                </a:extLst>
              </a:tr>
              <a:tr h="372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Guardant 360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  (amp)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216180"/>
                  </a:ext>
                </a:extLst>
              </a:tr>
              <a:tr h="476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PGDx</a:t>
                      </a:r>
                      <a:r>
                        <a:rPr lang="en-US" sz="1200" u="none" strike="noStrike" dirty="0">
                          <a:effectLst/>
                        </a:rPr>
                        <a:t> CancerSelect125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41  (amp)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045169"/>
                  </a:ext>
                </a:extLst>
              </a:tr>
              <a:tr h="16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TEMPUS </a:t>
                      </a:r>
                      <a:r>
                        <a:rPr lang="en-US" sz="1200" u="none" strike="noStrike" dirty="0" err="1">
                          <a:effectLst/>
                        </a:rPr>
                        <a:t>xT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593?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subset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5550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133E951-B997-F24A-A662-FAE10604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" y="1382069"/>
            <a:ext cx="4214523" cy="317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B119-F4D1-D745-87E7-DDA24D507455}"/>
              </a:ext>
            </a:extLst>
          </p:cNvPr>
          <p:cNvSpPr txBox="1"/>
          <p:nvPr/>
        </p:nvSpPr>
        <p:spPr>
          <a:xfrm>
            <a:off x="1376245" y="819124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Whole exomes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9AAC9-46D9-2345-8711-783A848E1C6A}"/>
              </a:ext>
            </a:extLst>
          </p:cNvPr>
          <p:cNvSpPr txBox="1"/>
          <p:nvPr/>
        </p:nvSpPr>
        <p:spPr>
          <a:xfrm>
            <a:off x="6239793" y="846050"/>
            <a:ext cx="153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Clinical panels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C0E69-AF38-614B-B4B2-CB2610C70FAC}"/>
              </a:ext>
            </a:extLst>
          </p:cNvPr>
          <p:cNvSpPr txBox="1"/>
          <p:nvPr/>
        </p:nvSpPr>
        <p:spPr>
          <a:xfrm>
            <a:off x="5426132" y="4575947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out for “blind spots”</a:t>
            </a:r>
          </a:p>
        </p:txBody>
      </p:sp>
    </p:spTree>
    <p:extLst>
      <p:ext uri="{BB962C8B-B14F-4D97-AF65-F5344CB8AC3E}">
        <p14:creationId xmlns:p14="http://schemas.microsoft.com/office/powerpoint/2010/main" val="398211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“Mileage”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87097"/>
            <a:ext cx="184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Sulonen</a:t>
            </a:r>
            <a:r>
              <a:rPr lang="en-US" sz="1600" i="1" dirty="0"/>
              <a:t> et al (2011)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3E951-B997-F24A-A662-FAE10604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" y="1382069"/>
            <a:ext cx="4214523" cy="317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B119-F4D1-D745-87E7-DDA24D507455}"/>
              </a:ext>
            </a:extLst>
          </p:cNvPr>
          <p:cNvSpPr txBox="1"/>
          <p:nvPr/>
        </p:nvSpPr>
        <p:spPr>
          <a:xfrm>
            <a:off x="1376245" y="819124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Whole exomes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9AAC9-46D9-2345-8711-783A848E1C6A}"/>
              </a:ext>
            </a:extLst>
          </p:cNvPr>
          <p:cNvSpPr txBox="1"/>
          <p:nvPr/>
        </p:nvSpPr>
        <p:spPr>
          <a:xfrm>
            <a:off x="6239793" y="846050"/>
            <a:ext cx="153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Clinical panels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C0E69-AF38-614B-B4B2-CB2610C70FAC}"/>
              </a:ext>
            </a:extLst>
          </p:cNvPr>
          <p:cNvSpPr txBox="1"/>
          <p:nvPr/>
        </p:nvSpPr>
        <p:spPr>
          <a:xfrm>
            <a:off x="5426132" y="4575947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out for “blind spots”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5F033B-DC62-6541-92EB-68267AB9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8585" y="4835551"/>
            <a:ext cx="952174" cy="286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604367-B555-A44E-9BDF-F2FB2D049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897" y="1241361"/>
            <a:ext cx="4313791" cy="2665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8FC257-5A0A-5143-8221-CC66802788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897" y="3954458"/>
            <a:ext cx="4313791" cy="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C78E-D3AC-BB4E-9C1C-97B3F03A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accuracy (barcodes)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004BB-BE62-CF44-B754-01CB266E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38" y="857250"/>
            <a:ext cx="3322062" cy="4037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1F780-4817-404B-B617-C63FBF46BF68}"/>
              </a:ext>
            </a:extLst>
          </p:cNvPr>
          <p:cNvSpPr txBox="1"/>
          <p:nvPr/>
        </p:nvSpPr>
        <p:spPr>
          <a:xfrm>
            <a:off x="0" y="4774168"/>
            <a:ext cx="140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Schmitt (2012)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F8C67-F87D-1E43-99A2-314DDBB292E6}"/>
              </a:ext>
            </a:extLst>
          </p:cNvPr>
          <p:cNvSpPr txBox="1"/>
          <p:nvPr/>
        </p:nvSpPr>
        <p:spPr>
          <a:xfrm>
            <a:off x="457200" y="1044186"/>
            <a:ext cx="42121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unique molecular barcode (8-12 nt) is added to each DNA fragment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PCR duplicates will share barcodes</a:t>
            </a:r>
          </a:p>
          <a:p>
            <a:r>
              <a:rPr lang="en-US" sz="2000" dirty="0"/>
              <a:t>	</a:t>
            </a:r>
            <a:r>
              <a:rPr lang="en-US" sz="2000" i="1" dirty="0"/>
              <a:t>elimination of PCR errors</a:t>
            </a:r>
          </a:p>
          <a:p>
            <a:endParaRPr lang="en-US" sz="2000" dirty="0"/>
          </a:p>
          <a:p>
            <a:r>
              <a:rPr lang="en-US" sz="2000" dirty="0"/>
              <a:t>Duplex barcoding by strand</a:t>
            </a:r>
          </a:p>
          <a:p>
            <a:r>
              <a:rPr lang="en-US" sz="2000" dirty="0"/>
              <a:t>	</a:t>
            </a:r>
            <a:r>
              <a:rPr lang="en-US" sz="2000" i="1" dirty="0"/>
              <a:t> elimination of of early damage, 	errors</a:t>
            </a:r>
          </a:p>
        </p:txBody>
      </p:sp>
    </p:spTree>
    <p:extLst>
      <p:ext uri="{BB962C8B-B14F-4D97-AF65-F5344CB8AC3E}">
        <p14:creationId xmlns:p14="http://schemas.microsoft.com/office/powerpoint/2010/main" val="268608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3D8A-BCFC-5148-AA15-CBE16BE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accuracy (matched normal)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8DD05-E859-3247-B2ED-FAB7552AF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250"/>
            <a:ext cx="4864608" cy="396823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Pros</a:t>
            </a:r>
          </a:p>
          <a:p>
            <a:pPr lvl="1"/>
            <a:r>
              <a:rPr lang="en-US" sz="1600" dirty="0"/>
              <a:t>Eliminate sequencing artifacts</a:t>
            </a:r>
          </a:p>
          <a:p>
            <a:pPr lvl="1"/>
            <a:r>
              <a:rPr lang="en-US" sz="1600" dirty="0"/>
              <a:t>Eliminate coverage artifacts</a:t>
            </a:r>
          </a:p>
          <a:p>
            <a:pPr lvl="1"/>
            <a:r>
              <a:rPr lang="en-US" sz="1600" dirty="0"/>
              <a:t>Eliminate germline variants</a:t>
            </a:r>
          </a:p>
          <a:p>
            <a:endParaRPr lang="en-US" sz="1800" dirty="0"/>
          </a:p>
          <a:p>
            <a:r>
              <a:rPr lang="en-US" sz="1800" dirty="0"/>
              <a:t>Cons</a:t>
            </a:r>
          </a:p>
          <a:p>
            <a:pPr lvl="1"/>
            <a:r>
              <a:rPr lang="en-US" sz="1600" dirty="0"/>
              <a:t>Logistically challenging</a:t>
            </a:r>
          </a:p>
          <a:p>
            <a:pPr lvl="1"/>
            <a:r>
              <a:rPr lang="en-US" sz="1600" dirty="0"/>
              <a:t>Increase cost</a:t>
            </a:r>
          </a:p>
          <a:p>
            <a:endParaRPr lang="en-US" sz="1800" dirty="0"/>
          </a:p>
          <a:p>
            <a:r>
              <a:rPr lang="en-US" sz="1800" dirty="0"/>
              <a:t>Mitigation</a:t>
            </a:r>
          </a:p>
          <a:p>
            <a:pPr lvl="1"/>
            <a:r>
              <a:rPr lang="en-US" sz="1600" dirty="0"/>
              <a:t>Using a set of “generic” normal</a:t>
            </a:r>
          </a:p>
          <a:p>
            <a:pPr lvl="1"/>
            <a:r>
              <a:rPr lang="en-US" sz="1600" dirty="0"/>
              <a:t>Filter out known inherited variants (1000G, GNOMAD)</a:t>
            </a:r>
          </a:p>
          <a:p>
            <a:pPr lvl="1"/>
            <a:r>
              <a:rPr lang="en-US" sz="1600" dirty="0"/>
              <a:t>Curate actionable variants (COSMIC, ONCOKB,…)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E57EE-A466-FD48-B3CB-BD1614BC3BB0}"/>
              </a:ext>
            </a:extLst>
          </p:cNvPr>
          <p:cNvSpPr txBox="1"/>
          <p:nvPr/>
        </p:nvSpPr>
        <p:spPr>
          <a:xfrm>
            <a:off x="0" y="4825484"/>
            <a:ext cx="1503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Garofalo (2016)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1ECFD-255E-1A41-BC88-0BA10972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608" y="857250"/>
            <a:ext cx="4023361" cy="3320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FB9CCD-1856-B549-8F28-BC14F66E2B82}"/>
              </a:ext>
            </a:extLst>
          </p:cNvPr>
          <p:cNvSpPr txBox="1"/>
          <p:nvPr/>
        </p:nvSpPr>
        <p:spPr>
          <a:xfrm>
            <a:off x="6051296" y="4317015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93% of FP are VUS</a:t>
            </a:r>
          </a:p>
        </p:txBody>
      </p:sp>
    </p:spTree>
    <p:extLst>
      <p:ext uri="{BB962C8B-B14F-4D97-AF65-F5344CB8AC3E}">
        <p14:creationId xmlns:p14="http://schemas.microsoft.com/office/powerpoint/2010/main" val="122491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7B57-DA6F-D345-8AEE-6211E721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Variants (CNA)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A4F9E-6944-264A-8AF5-00DAFCB523CA}"/>
              </a:ext>
            </a:extLst>
          </p:cNvPr>
          <p:cNvSpPr txBox="1"/>
          <p:nvPr/>
        </p:nvSpPr>
        <p:spPr>
          <a:xfrm>
            <a:off x="163997" y="1019119"/>
            <a:ext cx="4204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 of coverage depth (tumor / normal)</a:t>
            </a:r>
          </a:p>
          <a:p>
            <a:r>
              <a:rPr lang="en-US" dirty="0"/>
              <a:t>	</a:t>
            </a:r>
            <a:r>
              <a:rPr lang="en-US" i="1" dirty="0"/>
              <a:t>also works with “generic normal”</a:t>
            </a:r>
          </a:p>
          <a:p>
            <a:endParaRPr lang="en-US" dirty="0"/>
          </a:p>
          <a:p>
            <a:r>
              <a:rPr lang="en-US" b="1" dirty="0"/>
              <a:t>AND </a:t>
            </a:r>
          </a:p>
          <a:p>
            <a:endParaRPr lang="en-US" dirty="0"/>
          </a:p>
          <a:p>
            <a:r>
              <a:rPr lang="en-US" dirty="0"/>
              <a:t>Allelic fraction at heterozygous SNPs</a:t>
            </a:r>
          </a:p>
          <a:p>
            <a:r>
              <a:rPr lang="en-US" dirty="0"/>
              <a:t>	</a:t>
            </a:r>
            <a:r>
              <a:rPr lang="en-US" i="1" dirty="0"/>
              <a:t>loss of heterozygosity </a:t>
            </a:r>
          </a:p>
          <a:p>
            <a:endParaRPr lang="en-US" dirty="0"/>
          </a:p>
          <a:p>
            <a:r>
              <a:rPr lang="en-US" dirty="0"/>
              <a:t>Poor detection of translocations </a:t>
            </a:r>
          </a:p>
          <a:p>
            <a:r>
              <a:rPr lang="en-US" dirty="0"/>
              <a:t>	</a:t>
            </a:r>
            <a:r>
              <a:rPr lang="en-US" i="1" dirty="0"/>
              <a:t>breakpoints are not in exons</a:t>
            </a:r>
          </a:p>
          <a:p>
            <a:endParaRPr lang="en-US" i="1" dirty="0"/>
          </a:p>
          <a:p>
            <a:r>
              <a:rPr lang="en-US" dirty="0"/>
              <a:t>Accuracy increases with purity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FAF69-BA9E-EE43-BF4A-B836624F6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39" y="1321316"/>
            <a:ext cx="4543292" cy="2636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44D23-CBFE-044E-A960-682DFCC2B569}"/>
              </a:ext>
            </a:extLst>
          </p:cNvPr>
          <p:cNvSpPr txBox="1"/>
          <p:nvPr/>
        </p:nvSpPr>
        <p:spPr>
          <a:xfrm>
            <a:off x="0" y="4774168"/>
            <a:ext cx="130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Kobolt</a:t>
            </a:r>
            <a:r>
              <a:rPr lang="en-US" sz="1600" i="1" dirty="0"/>
              <a:t> (2012)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9B567-C094-904C-996F-27F20C244044}"/>
              </a:ext>
            </a:extLst>
          </p:cNvPr>
          <p:cNvSpPr txBox="1"/>
          <p:nvPr/>
        </p:nvSpPr>
        <p:spPr>
          <a:xfrm>
            <a:off x="6082748" y="3957540"/>
            <a:ext cx="17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FFE"/>
                </a:solidFill>
              </a:rPr>
              <a:t>Normal</a:t>
            </a:r>
            <a:r>
              <a:rPr lang="en-US" dirty="0"/>
              <a:t> vs </a:t>
            </a:r>
            <a:r>
              <a:rPr lang="en-US" dirty="0">
                <a:solidFill>
                  <a:srgbClr val="1CF900"/>
                </a:solidFill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369963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C085-C8D9-1248-B60F-039A2252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Variants (gene fusion)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E751-CAF7-2C4C-B8C5-38924259FA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"/>
          <a:stretch/>
        </p:blipFill>
        <p:spPr>
          <a:xfrm>
            <a:off x="4663440" y="1079363"/>
            <a:ext cx="4321536" cy="3746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F7FFC-FB8C-F346-B178-EB345CF0D230}"/>
              </a:ext>
            </a:extLst>
          </p:cNvPr>
          <p:cNvSpPr txBox="1"/>
          <p:nvPr/>
        </p:nvSpPr>
        <p:spPr>
          <a:xfrm>
            <a:off x="0" y="4825484"/>
            <a:ext cx="11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Yang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AAA5C-97C2-914B-A36E-839B40CBFDEA}"/>
              </a:ext>
            </a:extLst>
          </p:cNvPr>
          <p:cNvSpPr txBox="1"/>
          <p:nvPr/>
        </p:nvSpPr>
        <p:spPr>
          <a:xfrm>
            <a:off x="71120" y="1079363"/>
            <a:ext cx="5227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Breakpoints are often in introns</a:t>
            </a:r>
          </a:p>
          <a:p>
            <a:r>
              <a:rPr lang="en-US" dirty="0"/>
              <a:t>Breakpoints vary between patients</a:t>
            </a:r>
          </a:p>
          <a:p>
            <a:endParaRPr lang="en-US" dirty="0"/>
          </a:p>
          <a:p>
            <a:r>
              <a:rPr lang="en-US" dirty="0"/>
              <a:t>Tiled probes/baits in introns increases sensitivity</a:t>
            </a:r>
          </a:p>
          <a:p>
            <a:endParaRPr lang="en-US" dirty="0"/>
          </a:p>
          <a:p>
            <a:r>
              <a:rPr lang="en-US" b="1" dirty="0"/>
              <a:t>BUT </a:t>
            </a:r>
          </a:p>
          <a:p>
            <a:endParaRPr lang="en-US" dirty="0"/>
          </a:p>
          <a:p>
            <a:r>
              <a:rPr lang="en-US" dirty="0"/>
              <a:t>Requires broader assay, increased cost</a:t>
            </a:r>
          </a:p>
          <a:p>
            <a:endParaRPr lang="en-US" dirty="0"/>
          </a:p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RNA-Seq would be more sensitive</a:t>
            </a:r>
          </a:p>
        </p:txBody>
      </p:sp>
    </p:spTree>
    <p:extLst>
      <p:ext uri="{BB962C8B-B14F-4D97-AF65-F5344CB8AC3E}">
        <p14:creationId xmlns:p14="http://schemas.microsoft.com/office/powerpoint/2010/main" val="2938846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0766-F288-AF4C-AFE2-876F8B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0B355-078D-CA44-A3A2-09DF3407AF16}"/>
              </a:ext>
            </a:extLst>
          </p:cNvPr>
          <p:cNvSpPr txBox="1"/>
          <p:nvPr/>
        </p:nvSpPr>
        <p:spPr>
          <a:xfrm>
            <a:off x="1818640" y="857250"/>
            <a:ext cx="70713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N reads supporting alternate and reference alleles</a:t>
            </a:r>
          </a:p>
          <a:p>
            <a:endParaRPr lang="en-US" dirty="0"/>
          </a:p>
          <a:p>
            <a:r>
              <a:rPr lang="en-US" dirty="0"/>
              <a:t>Probabilistic calling (Tumor only or tumor normal pairs)</a:t>
            </a:r>
          </a:p>
          <a:p>
            <a:r>
              <a:rPr lang="en-US" dirty="0"/>
              <a:t>	</a:t>
            </a:r>
            <a:r>
              <a:rPr lang="en-US" i="1" dirty="0" err="1"/>
              <a:t>Mutect</a:t>
            </a:r>
            <a:r>
              <a:rPr lang="en-US" i="1" dirty="0"/>
              <a:t>, </a:t>
            </a:r>
            <a:r>
              <a:rPr lang="en-US" i="1" dirty="0" err="1"/>
              <a:t>Varscan</a:t>
            </a:r>
            <a:r>
              <a:rPr lang="en-US" i="1" dirty="0"/>
              <a:t>, </a:t>
            </a:r>
            <a:r>
              <a:rPr lang="en-US" i="1" dirty="0" err="1"/>
              <a:t>Vardict</a:t>
            </a:r>
            <a:r>
              <a:rPr lang="en-US" i="1" dirty="0"/>
              <a:t>, </a:t>
            </a:r>
            <a:r>
              <a:rPr lang="en-US" i="1" dirty="0" err="1"/>
              <a:t>Strelka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Heuristic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Position within the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Allelic Fraction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Strand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dirty="0"/>
              <a:t>Visual inspection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0DBF0-905F-5844-BB7D-74056FDD36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8" y="725012"/>
            <a:ext cx="1047699" cy="749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9361C-9027-FE48-AE84-5CDC8A433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3" y="1548000"/>
            <a:ext cx="954967" cy="572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29DD1-C443-6845-97A8-C9DB62D55E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540" y="2767440"/>
            <a:ext cx="739417" cy="739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504F6-BD90-D349-9114-FF537FD774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87" y="4153317"/>
            <a:ext cx="635706" cy="6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BE87-127E-F54F-AD2F-E3C905B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54" y="809772"/>
            <a:ext cx="7002584" cy="42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BD76B-139C-1548-ABDE-4DE5F9714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794" y="963168"/>
            <a:ext cx="2388906" cy="654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A4488-A23A-C141-972C-05ED06D08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145882"/>
            <a:ext cx="5191506" cy="2743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38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Sizes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85900" y="857250"/>
          <a:ext cx="6172201" cy="37557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868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Depth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 err="1">
                          <a:effectLst/>
                        </a:rPr>
                        <a:t>FASTQ.gz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BAM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 err="1">
                          <a:effectLst/>
                        </a:rPr>
                        <a:t>VCF.gz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120x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Deep Targeted</a:t>
                      </a:r>
                    </a:p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(150 kb)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1500x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32537" y="4793126"/>
            <a:ext cx="2101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Assume 100 bp read length</a:t>
            </a:r>
          </a:p>
        </p:txBody>
      </p:sp>
    </p:spTree>
    <p:extLst>
      <p:ext uri="{BB962C8B-B14F-4D97-AF65-F5344CB8AC3E}">
        <p14:creationId xmlns:p14="http://schemas.microsoft.com/office/powerpoint/2010/main" val="63424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7F3F-7F1F-AB40-9465-54922371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AEB4-7F59-F84E-9A6A-FA310033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2" y="857250"/>
            <a:ext cx="4999383" cy="4179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Genetic susceptibility </a:t>
            </a:r>
          </a:p>
          <a:p>
            <a:pPr lvl="2"/>
            <a:r>
              <a:rPr lang="en-US" i="1" dirty="0"/>
              <a:t>BROCA panel, Lynch, Li-Fraumeni</a:t>
            </a:r>
          </a:p>
          <a:p>
            <a:r>
              <a:rPr lang="en-US" dirty="0"/>
              <a:t>Early detection</a:t>
            </a:r>
          </a:p>
          <a:p>
            <a:pPr lvl="2"/>
            <a:r>
              <a:rPr lang="en-US" i="1" dirty="0"/>
              <a:t>Circulating tumor DNA</a:t>
            </a:r>
          </a:p>
          <a:p>
            <a:r>
              <a:rPr lang="en-US" dirty="0"/>
              <a:t>Patient Staging</a:t>
            </a:r>
          </a:p>
          <a:p>
            <a:pPr lvl="2"/>
            <a:r>
              <a:rPr lang="en-US" i="1" dirty="0"/>
              <a:t>IGVH / NOTCH1 in CLL</a:t>
            </a:r>
          </a:p>
          <a:p>
            <a:r>
              <a:rPr lang="en-US" dirty="0"/>
              <a:t>Unknown primary</a:t>
            </a:r>
          </a:p>
          <a:p>
            <a:pPr lvl="2"/>
            <a:r>
              <a:rPr lang="en-US" i="1" dirty="0"/>
              <a:t>Cancer specific mutational profiles</a:t>
            </a:r>
          </a:p>
          <a:p>
            <a:r>
              <a:rPr lang="en-US" dirty="0"/>
              <a:t>Sensitivity to targeted therapy </a:t>
            </a:r>
          </a:p>
          <a:p>
            <a:pPr lvl="2"/>
            <a:r>
              <a:rPr lang="en-US" i="1" dirty="0"/>
              <a:t>BRAF V600E / vemurafenib</a:t>
            </a:r>
          </a:p>
          <a:p>
            <a:r>
              <a:rPr lang="en-US" dirty="0"/>
              <a:t>Sensitivity to immunotherapy</a:t>
            </a:r>
          </a:p>
          <a:p>
            <a:pPr lvl="2"/>
            <a:r>
              <a:rPr lang="en-US" i="1" dirty="0"/>
              <a:t>Tumor mutational burden</a:t>
            </a:r>
          </a:p>
          <a:p>
            <a:r>
              <a:rPr lang="en-US" dirty="0"/>
              <a:t>Resistance to targeted therapy </a:t>
            </a:r>
          </a:p>
          <a:p>
            <a:pPr lvl="2"/>
            <a:r>
              <a:rPr lang="en-US" i="1" dirty="0"/>
              <a:t>EGFR T790M to 1</a:t>
            </a:r>
            <a:r>
              <a:rPr lang="en-US" i="1" baseline="30000" dirty="0"/>
              <a:t>st</a:t>
            </a:r>
            <a:r>
              <a:rPr lang="en-US" i="1" dirty="0"/>
              <a:t> line NSCLC therapy</a:t>
            </a:r>
          </a:p>
          <a:p>
            <a:r>
              <a:rPr lang="en-US" dirty="0"/>
              <a:t>Anesthesia</a:t>
            </a:r>
          </a:p>
          <a:p>
            <a:pPr lvl="2"/>
            <a:r>
              <a:rPr lang="en-US" i="1" dirty="0"/>
              <a:t>Pharmacogenetic / drug metabolism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8D1FB-884B-594A-A5D0-CDDB4941DFEF}"/>
              </a:ext>
            </a:extLst>
          </p:cNvPr>
          <p:cNvSpPr txBox="1"/>
          <p:nvPr/>
        </p:nvSpPr>
        <p:spPr>
          <a:xfrm>
            <a:off x="5976035" y="1133062"/>
            <a:ext cx="19046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D2CD0-9C6A-6846-9EC8-27332A85300C}"/>
              </a:ext>
            </a:extLst>
          </p:cNvPr>
          <p:cNvSpPr txBox="1"/>
          <p:nvPr/>
        </p:nvSpPr>
        <p:spPr>
          <a:xfrm>
            <a:off x="6013979" y="2053832"/>
            <a:ext cx="1828800" cy="521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B452-D4FE-9347-AB92-4AD7955BC52C}"/>
              </a:ext>
            </a:extLst>
          </p:cNvPr>
          <p:cNvSpPr txBox="1"/>
          <p:nvPr/>
        </p:nvSpPr>
        <p:spPr>
          <a:xfrm>
            <a:off x="6013979" y="2974602"/>
            <a:ext cx="1828800" cy="5212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EB21-15C2-C348-A4FE-4F5230AD58D7}"/>
              </a:ext>
            </a:extLst>
          </p:cNvPr>
          <p:cNvSpPr txBox="1"/>
          <p:nvPr/>
        </p:nvSpPr>
        <p:spPr>
          <a:xfrm>
            <a:off x="6013979" y="3895372"/>
            <a:ext cx="1828800" cy="521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B2B9C37-516B-4E47-AC20-71D2FD101A6E}"/>
              </a:ext>
            </a:extLst>
          </p:cNvPr>
          <p:cNvSpPr/>
          <p:nvPr/>
        </p:nvSpPr>
        <p:spPr>
          <a:xfrm flipV="1">
            <a:off x="6746678" y="165628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8691E79-F80D-E841-9EF9-7E6946166775}"/>
              </a:ext>
            </a:extLst>
          </p:cNvPr>
          <p:cNvSpPr/>
          <p:nvPr/>
        </p:nvSpPr>
        <p:spPr>
          <a:xfrm flipV="1">
            <a:off x="6746678" y="258336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2C7B47C-A6C6-2E48-BD4F-43B6FCAA5EC3}"/>
              </a:ext>
            </a:extLst>
          </p:cNvPr>
          <p:cNvSpPr/>
          <p:nvPr/>
        </p:nvSpPr>
        <p:spPr>
          <a:xfrm flipV="1">
            <a:off x="6746678" y="349782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2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CANCER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9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6" r="1466"/>
          <a:stretch>
            <a:fillRect/>
          </a:stretch>
        </p:blipFill>
        <p:spPr/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Driver Genes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8701" y="4876801"/>
            <a:ext cx="298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Adapted from Lawrence et al. Broad Institute</a:t>
            </a:r>
          </a:p>
        </p:txBody>
      </p:sp>
    </p:spTree>
    <p:extLst>
      <p:ext uri="{BB962C8B-B14F-4D97-AF65-F5344CB8AC3E}">
        <p14:creationId xmlns:p14="http://schemas.microsoft.com/office/powerpoint/2010/main" val="397809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Driver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tumor has 100’s of mutations</a:t>
            </a:r>
          </a:p>
          <a:p>
            <a:r>
              <a:rPr lang="en-US" dirty="0"/>
              <a:t>Which ones are cancer driver </a:t>
            </a:r>
            <a:r>
              <a:rPr lang="en-US" dirty="0" err="1"/>
              <a:t>vs</a:t>
            </a:r>
            <a:r>
              <a:rPr lang="en-US" dirty="0"/>
              <a:t> passenger ?</a:t>
            </a:r>
          </a:p>
          <a:p>
            <a:r>
              <a:rPr lang="en-US" dirty="0"/>
              <a:t>Mutation rate varies:</a:t>
            </a:r>
          </a:p>
          <a:p>
            <a:pPr lvl="1"/>
            <a:r>
              <a:rPr lang="en-US" dirty="0"/>
              <a:t>Cancer type (Skin&gt;Leukemia)</a:t>
            </a:r>
          </a:p>
          <a:p>
            <a:pPr lvl="1"/>
            <a:r>
              <a:rPr lang="en-US" dirty="0"/>
              <a:t>Sequence context (C&gt;T due to UV)</a:t>
            </a:r>
          </a:p>
          <a:p>
            <a:pPr lvl="1"/>
            <a:r>
              <a:rPr lang="en-US" dirty="0"/>
              <a:t>Patients (TP53 </a:t>
            </a:r>
            <a:r>
              <a:rPr lang="en-US" baseline="-25000" dirty="0" err="1"/>
              <a:t>mut</a:t>
            </a:r>
            <a:r>
              <a:rPr lang="en-US" dirty="0"/>
              <a:t> &gt; TP53 </a:t>
            </a:r>
            <a:r>
              <a:rPr lang="en-US" baseline="-25000" dirty="0"/>
              <a:t>WT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 transcriptional level (low&gt;high)</a:t>
            </a:r>
          </a:p>
          <a:p>
            <a:pPr lvl="1"/>
            <a:r>
              <a:rPr lang="en-US" dirty="0"/>
              <a:t>Replication timing (late&gt;early)</a:t>
            </a:r>
          </a:p>
        </p:txBody>
      </p:sp>
    </p:spTree>
    <p:extLst>
      <p:ext uri="{BB962C8B-B14F-4D97-AF65-F5344CB8AC3E}">
        <p14:creationId xmlns:p14="http://schemas.microsoft.com/office/powerpoint/2010/main" val="144759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Driver Genes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226" y="857250"/>
            <a:ext cx="4724400" cy="3552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8701" y="4876801"/>
            <a:ext cx="298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Adapted from Lawrence et al. Broad Institute</a:t>
            </a:r>
          </a:p>
        </p:txBody>
      </p:sp>
    </p:spTree>
    <p:extLst>
      <p:ext uri="{BB962C8B-B14F-4D97-AF65-F5344CB8AC3E}">
        <p14:creationId xmlns:p14="http://schemas.microsoft.com/office/powerpoint/2010/main" val="91035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F23C9-9E78-0F40-AFA5-43846A58BE5F}"/>
              </a:ext>
            </a:extLst>
          </p:cNvPr>
          <p:cNvSpPr txBox="1"/>
          <p:nvPr/>
        </p:nvSpPr>
        <p:spPr>
          <a:xfrm>
            <a:off x="0" y="4835723"/>
            <a:ext cx="151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Alexandrov</a:t>
            </a:r>
            <a:r>
              <a:rPr lang="en-US" sz="1400" i="1" dirty="0"/>
              <a:t>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3B6A4-96E7-4D41-9BE9-FDB88E1A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406" y="1194460"/>
            <a:ext cx="6732101" cy="364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1C290-2566-5C46-976F-FB76BED51CB6}"/>
              </a:ext>
            </a:extLst>
          </p:cNvPr>
          <p:cNvSpPr txBox="1"/>
          <p:nvPr/>
        </p:nvSpPr>
        <p:spPr>
          <a:xfrm>
            <a:off x="1214845" y="857200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Case1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C12BC-A935-9A4A-A8A4-B7460653A27D}"/>
              </a:ext>
            </a:extLst>
          </p:cNvPr>
          <p:cNvSpPr txBox="1"/>
          <p:nvPr/>
        </p:nvSpPr>
        <p:spPr>
          <a:xfrm>
            <a:off x="4760583" y="889272"/>
            <a:ext cx="159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Case2 profile</a:t>
            </a:r>
          </a:p>
        </p:txBody>
      </p:sp>
    </p:spTree>
    <p:extLst>
      <p:ext uri="{BB962C8B-B14F-4D97-AF65-F5344CB8AC3E}">
        <p14:creationId xmlns:p14="http://schemas.microsoft.com/office/powerpoint/2010/main" val="2981022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809A8-3467-304B-A5B0-D9610336C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417" y="857250"/>
            <a:ext cx="4055165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F23C9-9E78-0F40-AFA5-43846A58BE5F}"/>
              </a:ext>
            </a:extLst>
          </p:cNvPr>
          <p:cNvSpPr txBox="1"/>
          <p:nvPr/>
        </p:nvSpPr>
        <p:spPr>
          <a:xfrm>
            <a:off x="0" y="4835723"/>
            <a:ext cx="151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Alexandrov</a:t>
            </a:r>
            <a:r>
              <a:rPr lang="en-US" sz="1400" i="1" dirty="0"/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21378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Mutational Signatures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2DFB64-615C-0A4F-9B15-62C6EBE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857250"/>
            <a:ext cx="7696745" cy="42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3" r="67550"/>
          <a:stretch/>
        </p:blipFill>
        <p:spPr>
          <a:xfrm>
            <a:off x="457200" y="857251"/>
            <a:ext cx="2458720" cy="3737372"/>
          </a:xfrm>
        </p:spPr>
      </p:pic>
    </p:spTree>
    <p:extLst>
      <p:ext uri="{BB962C8B-B14F-4D97-AF65-F5344CB8AC3E}">
        <p14:creationId xmlns:p14="http://schemas.microsoft.com/office/powerpoint/2010/main" val="374971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0" y="1139133"/>
            <a:ext cx="8135810" cy="2554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8909" y="4874121"/>
            <a:ext cx="17883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Beroukhim</a:t>
            </a:r>
            <a:r>
              <a:rPr lang="en-US" sz="1350" i="1" dirty="0"/>
              <a:t> et al (2007)</a:t>
            </a:r>
          </a:p>
        </p:txBody>
      </p:sp>
    </p:spTree>
    <p:extLst>
      <p:ext uri="{BB962C8B-B14F-4D97-AF65-F5344CB8AC3E}">
        <p14:creationId xmlns:p14="http://schemas.microsoft.com/office/powerpoint/2010/main" val="38517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3" r="6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772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5963-9FA1-224A-A4FA-C016F7EE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FD3C-ACDC-5741-8596-A37B7AA9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5904"/>
            <a:ext cx="9144000" cy="4387595"/>
          </a:xfrm>
        </p:spPr>
        <p:txBody>
          <a:bodyPr numCol="2">
            <a:normAutofit/>
          </a:bodyPr>
          <a:lstStyle/>
          <a:p>
            <a:r>
              <a:rPr lang="en-US" sz="1800" b="1" dirty="0"/>
              <a:t>SNV ≠ SNP </a:t>
            </a:r>
            <a:r>
              <a:rPr lang="en-US" sz="1800" dirty="0"/>
              <a:t>				</a:t>
            </a:r>
          </a:p>
          <a:p>
            <a:pPr lvl="1"/>
            <a:r>
              <a:rPr lang="en-US" sz="1400" dirty="0"/>
              <a:t>SNV	single nucleotide variant</a:t>
            </a:r>
          </a:p>
          <a:p>
            <a:pPr lvl="1"/>
            <a:r>
              <a:rPr lang="en-US" sz="1400" dirty="0"/>
              <a:t>SNP	single nucleotide polymorphism</a:t>
            </a:r>
          </a:p>
          <a:p>
            <a:pPr lvl="1"/>
            <a:r>
              <a:rPr lang="en-US" sz="1400" dirty="0"/>
              <a:t>Indel	insertion-deletion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Variant ≠ mutation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Germline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variant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	present in all cells of an organism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 novo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variant	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germline not transmitted by 						parents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Somatic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mutation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	variant not present in 								constitutive DNA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SV 				structural variants</a:t>
            </a:r>
          </a:p>
          <a:p>
            <a:pPr lvl="2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Translocations, Duplications</a:t>
            </a:r>
          </a:p>
          <a:p>
            <a:pPr lvl="2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CNA: copy number alteration</a:t>
            </a:r>
          </a:p>
          <a:p>
            <a:pPr lvl="3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Loss vs. CN Deletion</a:t>
            </a:r>
          </a:p>
          <a:p>
            <a:pPr lvl="3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Gain vs. CN Amplification			</a:t>
            </a:r>
            <a:endParaRPr lang="en-US" sz="1800" dirty="0"/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6"/>
                </a:solidFill>
              </a:rPr>
              <a:t>Functional effects</a:t>
            </a:r>
          </a:p>
          <a:p>
            <a:pPr lvl="1">
              <a:tabLst>
                <a:tab pos="2336800" algn="l"/>
              </a:tabLst>
            </a:pPr>
            <a:r>
              <a:rPr lang="en-US" sz="1500" dirty="0">
                <a:solidFill>
                  <a:schemeClr val="accent6"/>
                </a:solidFill>
              </a:rPr>
              <a:t>Stop-gain=nonsense</a:t>
            </a:r>
          </a:p>
          <a:p>
            <a:pPr lvl="1">
              <a:tabLst>
                <a:tab pos="2336800" algn="l"/>
              </a:tabLst>
            </a:pPr>
            <a:r>
              <a:rPr lang="en-US" sz="1500" dirty="0">
                <a:solidFill>
                  <a:schemeClr val="accent6"/>
                </a:solidFill>
              </a:rPr>
              <a:t>VUS: variant of unknown significance</a:t>
            </a:r>
          </a:p>
          <a:p>
            <a:pPr lvl="1">
              <a:tabLst>
                <a:tab pos="2336800" algn="l"/>
              </a:tabLst>
            </a:pPr>
            <a:endParaRPr lang="en-US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MAF ≠ MAF </a:t>
            </a:r>
          </a:p>
          <a:p>
            <a:pPr lvl="1">
              <a:tabLst>
                <a:tab pos="2336800" algn="l"/>
              </a:tabLst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(M)AF minor allele frequency 	(population)</a:t>
            </a:r>
          </a:p>
          <a:p>
            <a:pPr lvl="1">
              <a:tabLst>
                <a:tab pos="2336800" algn="l"/>
              </a:tabLst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(M)AF mutant allelic fraction 	(cancer)</a:t>
            </a:r>
          </a:p>
          <a:p>
            <a:pPr marL="342900" lvl="1" indent="0">
              <a:buNone/>
              <a:tabLst>
                <a:tab pos="2336800" algn="l"/>
              </a:tabLst>
            </a:pP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Coverage Breadth ≠ Depth</a:t>
            </a:r>
          </a:p>
          <a:p>
            <a:pPr lvl="1">
              <a:tabLst>
                <a:tab pos="2336800" algn="l"/>
              </a:tabLst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depth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number of reads aligned per nucleotide 		</a:t>
            </a:r>
          </a:p>
          <a:p>
            <a:pPr lvl="1">
              <a:tabLst>
                <a:tab pos="2336800" algn="l"/>
              </a:tabLst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breadth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fraction of an interval/target covered	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D9023-E52B-3B49-A9FC-CABE68F043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3912913"/>
            <a:ext cx="2854466" cy="1097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12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Standardized TMB					</a:t>
            </a:r>
          </a:p>
          <a:p>
            <a:r>
              <a:rPr lang="en-US" dirty="0"/>
              <a:t>More sensitive MSI					</a:t>
            </a:r>
          </a:p>
          <a:p>
            <a:r>
              <a:rPr lang="en-US" dirty="0"/>
              <a:t>T-cell receptor diversity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r>
              <a:rPr lang="en-US" dirty="0"/>
              <a:t>Mutational signatures				</a:t>
            </a:r>
          </a:p>
          <a:p>
            <a:r>
              <a:rPr lang="en-US" dirty="0"/>
              <a:t>Structural signatures					</a:t>
            </a:r>
          </a:p>
          <a:p>
            <a:r>
              <a:rPr lang="en-US" dirty="0"/>
              <a:t>Clone prevalence 					</a:t>
            </a:r>
          </a:p>
          <a:p>
            <a:pPr lvl="1"/>
            <a:r>
              <a:rPr lang="en-US" dirty="0"/>
              <a:t>Inferred from data</a:t>
            </a:r>
          </a:p>
          <a:p>
            <a:pPr lvl="1"/>
            <a:r>
              <a:rPr lang="en-US" dirty="0"/>
              <a:t>With Single-cell profiling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2BCAC-E9DD-1D47-A605-CE82874C93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076" y="1158240"/>
            <a:ext cx="5114634" cy="2606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1287C-00C4-DD44-BF44-121A81C1F829}"/>
              </a:ext>
            </a:extLst>
          </p:cNvPr>
          <p:cNvSpPr txBox="1"/>
          <p:nvPr/>
        </p:nvSpPr>
        <p:spPr>
          <a:xfrm>
            <a:off x="7325360" y="4791846"/>
            <a:ext cx="189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Markowetz</a:t>
            </a:r>
            <a:r>
              <a:rPr lang="en-US" i="1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40290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CANCER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1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84F27-D2E1-6445-9A8D-5CD77D65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98" y="936766"/>
            <a:ext cx="5426804" cy="4006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F6307-0913-814B-8277-3FC448F39571}"/>
              </a:ext>
            </a:extLst>
          </p:cNvPr>
          <p:cNvSpPr txBox="1"/>
          <p:nvPr/>
        </p:nvSpPr>
        <p:spPr>
          <a:xfrm>
            <a:off x="7441675" y="6424242"/>
            <a:ext cx="167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Weinberg 2011</a:t>
            </a:r>
          </a:p>
        </p:txBody>
      </p:sp>
    </p:spTree>
    <p:extLst>
      <p:ext uri="{BB962C8B-B14F-4D97-AF65-F5344CB8AC3E}">
        <p14:creationId xmlns:p14="http://schemas.microsoft.com/office/powerpoint/2010/main" val="54492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F6307-0913-814B-8277-3FC448F39571}"/>
              </a:ext>
            </a:extLst>
          </p:cNvPr>
          <p:cNvSpPr txBox="1"/>
          <p:nvPr/>
        </p:nvSpPr>
        <p:spPr>
          <a:xfrm>
            <a:off x="7441675" y="6424242"/>
            <a:ext cx="167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Weinberg 2011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10A08-04DB-AE49-A72A-2FB745CAD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57" y="830777"/>
            <a:ext cx="3169419" cy="4093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5A7686-4362-7041-8296-593AEA863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429" y="2036889"/>
            <a:ext cx="5264700" cy="17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7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8FC43-9D97-2142-AF5A-BCD2DE9D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677" y="977775"/>
            <a:ext cx="5122368" cy="38247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36DD0-ED58-F446-90F0-CBB5C7CD9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74" y="977775"/>
            <a:ext cx="3838772" cy="3577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708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686" y="-93557"/>
            <a:ext cx="6172200" cy="8572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Personalized medicine ecosystem</a:t>
            </a:r>
          </a:p>
        </p:txBody>
      </p:sp>
      <p:sp>
        <p:nvSpPr>
          <p:cNvPr id="19" name="Oval 18"/>
          <p:cNvSpPr/>
          <p:nvPr/>
        </p:nvSpPr>
        <p:spPr>
          <a:xfrm>
            <a:off x="3776253" y="1042868"/>
            <a:ext cx="1200978" cy="1151282"/>
          </a:xfrm>
          <a:prstGeom prst="ellipse">
            <a:avLst/>
          </a:prstGeom>
          <a:solidFill>
            <a:srgbClr val="071189">
              <a:alpha val="5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CLIA/CAP technical validity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78611" y="1442788"/>
            <a:ext cx="3579223" cy="2943776"/>
            <a:chOff x="1959303" y="2883271"/>
            <a:chExt cx="4772297" cy="3925035"/>
          </a:xfrm>
          <a:effectLst/>
        </p:grpSpPr>
        <p:sp>
          <p:nvSpPr>
            <p:cNvPr id="14" name="Oval 13"/>
            <p:cNvSpPr/>
            <p:nvPr/>
          </p:nvSpPr>
          <p:spPr>
            <a:xfrm>
              <a:off x="2285948" y="2938486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Training of Professionals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816036" y="5267742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Drug Availability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252343" y="5273263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Clinical Utility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130296" y="4207565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Insurance Coverage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04287" y="2883271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Variant Interpretation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959303" y="4196522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Incidental findings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F81178-D7FD-9440-882D-084745D1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4817" y="2059840"/>
            <a:ext cx="1409872" cy="140987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B1705-9DD0-D149-B89C-788529ED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984" y="4463821"/>
            <a:ext cx="1816100" cy="4572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56C4-48FA-6945-B7D5-63486AC20C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75" y="2764776"/>
            <a:ext cx="1635115" cy="6165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0787-CDA5-C04E-8C24-F61F0F4C7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345" y="4000424"/>
            <a:ext cx="1496598" cy="10097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83CF7-0746-5841-8360-F6F2C6246B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7347" y="1526636"/>
            <a:ext cx="1384991" cy="5749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FBB1F-2D0A-4E4A-AFDB-4BBDAD152EC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002" y="1122215"/>
            <a:ext cx="1123469" cy="1009218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FA634-78D6-F445-920F-DA3E43B0530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355" y="2703389"/>
            <a:ext cx="685637" cy="7798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5733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DE43-9C4F-1249-9E2E-215DD351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HRD Test for </a:t>
            </a:r>
            <a:r>
              <a:rPr lang="en-US"/>
              <a:t>PARPi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7EE65-AE65-E940-BF5E-59B6B14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52" y="1714500"/>
            <a:ext cx="6296898" cy="3005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E2CB9-3D2B-0D40-B0E8-B3DB2B5C6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857250"/>
            <a:ext cx="2547351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00A-F00F-284A-BF21-FA41824C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23B41-A2B6-7449-B158-0BBCC3F3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767732"/>
            <a:ext cx="4461351" cy="227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4A098-A06E-084D-A6F6-41AC348614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971550"/>
            <a:ext cx="3949700" cy="38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4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00A-F00F-284A-BF21-FA41824C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57071-9475-F54B-8B31-8F415E77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038510"/>
            <a:ext cx="6546850" cy="34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A627E-CB55-6E4D-99DB-E4E1E869C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643"/>
            <a:ext cx="9144000" cy="38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three variables trade-off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6979" y="983799"/>
            <a:ext cx="120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Depth ~ sensitivity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12736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D1F"/>
                </a:solidFill>
              </a:rPr>
              <a:t>Multiplex</a:t>
            </a:r>
          </a:p>
          <a:p>
            <a:pPr algn="ctr"/>
            <a:r>
              <a:rPr lang="en-US" dirty="0">
                <a:solidFill>
                  <a:srgbClr val="007D1F"/>
                </a:solidFill>
              </a:rPr>
              <a:t>~cost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6506" y="2912736"/>
            <a:ext cx="127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Breadth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~utility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1099328" y="1658119"/>
            <a:ext cx="1855160" cy="1468777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9050" y="2491237"/>
            <a:ext cx="1383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instrument throughput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8263" y="1658119"/>
            <a:ext cx="51780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 </a:t>
            </a:r>
            <a:r>
              <a:rPr lang="en-US" sz="2000" dirty="0" err="1"/>
              <a:t>Gbp</a:t>
            </a:r>
            <a:r>
              <a:rPr lang="en-US" sz="2000" dirty="0"/>
              <a:t> = 	</a:t>
            </a:r>
            <a:r>
              <a:rPr lang="en-US" sz="2000" dirty="0">
                <a:solidFill>
                  <a:srgbClr val="FF0000"/>
                </a:solidFill>
              </a:rPr>
              <a:t>50 Mb </a:t>
            </a:r>
            <a:r>
              <a:rPr lang="en-US" sz="2000" dirty="0"/>
              <a:t>at 	</a:t>
            </a:r>
            <a:r>
              <a:rPr lang="en-US" sz="2000" dirty="0">
                <a:solidFill>
                  <a:srgbClr val="3366FF"/>
                </a:solidFill>
              </a:rPr>
              <a:t>100x</a:t>
            </a:r>
            <a:r>
              <a:rPr lang="en-US" sz="2000" dirty="0"/>
              <a:t> 	in 	</a:t>
            </a:r>
            <a:r>
              <a:rPr lang="en-US" sz="2000" dirty="0">
                <a:solidFill>
                  <a:srgbClr val="008000"/>
                </a:solidFill>
              </a:rPr>
              <a:t>1</a:t>
            </a:r>
            <a:r>
              <a:rPr lang="en-US" sz="2000" dirty="0"/>
              <a:t> sample</a:t>
            </a:r>
          </a:p>
          <a:p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500kb</a:t>
            </a:r>
            <a:r>
              <a:rPr lang="en-US" sz="2000" dirty="0"/>
              <a:t> at 	</a:t>
            </a:r>
            <a:r>
              <a:rPr lang="en-US" sz="2000" dirty="0">
                <a:solidFill>
                  <a:srgbClr val="3366FF"/>
                </a:solidFill>
              </a:rPr>
              <a:t>100x	</a:t>
            </a:r>
            <a:r>
              <a:rPr lang="en-US" sz="2000" dirty="0"/>
              <a:t>in 	</a:t>
            </a:r>
            <a:r>
              <a:rPr lang="en-US" sz="2000" dirty="0">
                <a:solidFill>
                  <a:srgbClr val="008000"/>
                </a:solidFill>
              </a:rPr>
              <a:t>100 </a:t>
            </a:r>
            <a:r>
              <a:rPr lang="en-US" sz="2000" dirty="0"/>
              <a:t>samples</a:t>
            </a:r>
          </a:p>
          <a:p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100kb</a:t>
            </a:r>
            <a:r>
              <a:rPr lang="en-US" sz="2000" dirty="0"/>
              <a:t> at 	</a:t>
            </a:r>
            <a:r>
              <a:rPr lang="en-US" sz="2000" dirty="0">
                <a:solidFill>
                  <a:srgbClr val="3366FF"/>
                </a:solidFill>
              </a:rPr>
              <a:t>5000x</a:t>
            </a:r>
            <a:r>
              <a:rPr lang="en-US" sz="2000" dirty="0"/>
              <a:t> 	in 	</a:t>
            </a:r>
            <a:r>
              <a:rPr lang="en-US" sz="2000" dirty="0">
                <a:solidFill>
                  <a:srgbClr val="008000"/>
                </a:solidFill>
              </a:rPr>
              <a:t>10</a:t>
            </a:r>
            <a:r>
              <a:rPr lang="en-US" sz="2000" dirty="0"/>
              <a:t> samples</a:t>
            </a:r>
          </a:p>
          <a:p>
            <a:endParaRPr lang="en-US" sz="2000" dirty="0"/>
          </a:p>
          <a:p>
            <a:r>
              <a:rPr lang="en-US" sz="2000" dirty="0"/>
              <a:t>		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620" y="4150680"/>
            <a:ext cx="52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Optimize information (utility) x cost</a:t>
            </a:r>
          </a:p>
        </p:txBody>
      </p:sp>
    </p:spTree>
    <p:extLst>
      <p:ext uri="{BB962C8B-B14F-4D97-AF65-F5344CB8AC3E}">
        <p14:creationId xmlns:p14="http://schemas.microsoft.com/office/powerpoint/2010/main" val="3118411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 for 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B124C-16FE-2D42-96DE-6AB6C2F617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70" y="1109472"/>
            <a:ext cx="6191615" cy="34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4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 for 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63746-3596-B54B-9F45-C691D59BBA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867775"/>
            <a:ext cx="7802880" cy="42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0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B6428-5BAB-6742-A786-D3F5F2B6B5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688" y="857250"/>
            <a:ext cx="4782312" cy="199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055A6-4734-AC4E-8EAE-66EF9D732929}"/>
              </a:ext>
            </a:extLst>
          </p:cNvPr>
          <p:cNvSpPr txBox="1"/>
          <p:nvPr/>
        </p:nvSpPr>
        <p:spPr>
          <a:xfrm>
            <a:off x="4649724" y="2822396"/>
            <a:ext cx="4718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of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Biological (tumor heterogeneity, purity, subtype)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Analytical (sample quality)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Technical (assay type, gene panel, coverage depth)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Computational (filtering rules)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4E9A9-81FB-FA4A-A3C7-8F5CBBE210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472" y="3986204"/>
            <a:ext cx="2299208" cy="103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97B53-C435-E84B-8D29-8F5EB8992D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768" y="4173902"/>
            <a:ext cx="1017909" cy="77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16133-C0C8-B246-89EE-188F8DDCC988}"/>
              </a:ext>
            </a:extLst>
          </p:cNvPr>
          <p:cNvSpPr txBox="1"/>
          <p:nvPr/>
        </p:nvSpPr>
        <p:spPr>
          <a:xfrm>
            <a:off x="7567096" y="4856356"/>
            <a:ext cx="20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Stenzinger</a:t>
            </a:r>
            <a:r>
              <a:rPr lang="en-US" sz="1600" i="1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91951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7E4F-FA90-5745-90C1-F2928D3773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0" y="933524"/>
            <a:ext cx="3530600" cy="301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065FB-08D7-604B-8649-9605D541D5FC}"/>
              </a:ext>
            </a:extLst>
          </p:cNvPr>
          <p:cNvSpPr txBox="1"/>
          <p:nvPr/>
        </p:nvSpPr>
        <p:spPr>
          <a:xfrm>
            <a:off x="5827268" y="3944918"/>
            <a:ext cx="285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drivers are poorly presented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D2ABC-CFA4-6A4B-8D9F-F9F06F8F8FE5}"/>
              </a:ext>
            </a:extLst>
          </p:cNvPr>
          <p:cNvSpPr txBox="1"/>
          <p:nvPr/>
        </p:nvSpPr>
        <p:spPr>
          <a:xfrm>
            <a:off x="7508240" y="4818153"/>
            <a:ext cx="1723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Marty–Pike (2018)</a:t>
            </a:r>
          </a:p>
        </p:txBody>
      </p:sp>
    </p:spTree>
    <p:extLst>
      <p:ext uri="{BB962C8B-B14F-4D97-AF65-F5344CB8AC3E}">
        <p14:creationId xmlns:p14="http://schemas.microsoft.com/office/powerpoint/2010/main" val="298891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072FEC-ABBD-C347-A78E-2344E877CF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3D9D1-BBF0-EC44-B107-0101A2CB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3796" y="177800"/>
            <a:ext cx="6928004" cy="4546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0C593-5916-1948-8C0E-468CD1EC725E}"/>
              </a:ext>
            </a:extLst>
          </p:cNvPr>
          <p:cNvCxnSpPr/>
          <p:nvPr/>
        </p:nvCxnSpPr>
        <p:spPr>
          <a:xfrm>
            <a:off x="8053094" y="4825576"/>
            <a:ext cx="36633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1AD2E4-8BB1-234B-8ED6-C9736E271263}"/>
              </a:ext>
            </a:extLst>
          </p:cNvPr>
          <p:cNvSpPr txBox="1"/>
          <p:nvPr/>
        </p:nvSpPr>
        <p:spPr>
          <a:xfrm>
            <a:off x="7874624" y="45313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3B23D-6CBF-024F-AF26-3830D561DF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6" y="41399"/>
            <a:ext cx="2122374" cy="4026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0A6410-EE77-DE4B-987C-CE2BA0D46067}"/>
              </a:ext>
            </a:extLst>
          </p:cNvPr>
          <p:cNvSpPr txBox="1"/>
          <p:nvPr/>
        </p:nvSpPr>
        <p:spPr>
          <a:xfrm>
            <a:off x="31596" y="422533"/>
            <a:ext cx="2214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Pre-cancer Atlas / Genomics WG</a:t>
            </a:r>
          </a:p>
        </p:txBody>
      </p:sp>
    </p:spTree>
    <p:extLst>
      <p:ext uri="{BB962C8B-B14F-4D97-AF65-F5344CB8AC3E}">
        <p14:creationId xmlns:p14="http://schemas.microsoft.com/office/powerpoint/2010/main" val="3708743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r>
              <a:rPr lang="en-US" dirty="0"/>
              <a:t>In situ genomics				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CB7B5-A74E-B64C-8026-D9A924D6BE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332" y="1099438"/>
            <a:ext cx="1576358" cy="1738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7E7B9-CB43-9C4E-BAF6-294C31D174D9}"/>
              </a:ext>
            </a:extLst>
          </p:cNvPr>
          <p:cNvSpPr/>
          <p:nvPr/>
        </p:nvSpPr>
        <p:spPr>
          <a:xfrm>
            <a:off x="7419975" y="4571932"/>
            <a:ext cx="1770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Berglund (2018)</a:t>
            </a:r>
          </a:p>
          <a:p>
            <a:r>
              <a:rPr lang="en-US" sz="1600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Janiszewska</a:t>
            </a:r>
            <a:r>
              <a:rPr lang="en-US" sz="16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(2015)</a:t>
            </a:r>
            <a:endParaRPr lang="en-US" sz="1600" i="1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33E086-6BB1-7D41-86A7-A892662B48A4}"/>
              </a:ext>
            </a:extLst>
          </p:cNvPr>
          <p:cNvGrpSpPr/>
          <p:nvPr/>
        </p:nvGrpSpPr>
        <p:grpSpPr>
          <a:xfrm>
            <a:off x="4335781" y="954519"/>
            <a:ext cx="2652742" cy="2689097"/>
            <a:chOff x="3663950" y="2469335"/>
            <a:chExt cx="2447317" cy="24656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91457A-02FE-E34C-868C-CC045CA3C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3950" y="3785932"/>
              <a:ext cx="2423610" cy="1149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421337-ADC7-2847-9FD4-4969CC06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680" y="2469335"/>
              <a:ext cx="990327" cy="123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A7534-E330-924E-94E6-6730725D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6771" y="2600961"/>
              <a:ext cx="1174496" cy="110109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21D67C-B5D3-2448-B36B-6B3A2464F7C6}"/>
              </a:ext>
            </a:extLst>
          </p:cNvPr>
          <p:cNvSpPr txBox="1"/>
          <p:nvPr/>
        </p:nvSpPr>
        <p:spPr>
          <a:xfrm>
            <a:off x="5341611" y="75810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3F81B-63EB-2A43-8842-3C6917973626}"/>
              </a:ext>
            </a:extLst>
          </p:cNvPr>
          <p:cNvSpPr txBox="1"/>
          <p:nvPr/>
        </p:nvSpPr>
        <p:spPr>
          <a:xfrm>
            <a:off x="7849349" y="769853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25216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three variables trade-off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6979" y="983799"/>
            <a:ext cx="120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Depth ~ sensitivity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12736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D1F"/>
                </a:solidFill>
              </a:rPr>
              <a:t>Multiplex</a:t>
            </a:r>
          </a:p>
          <a:p>
            <a:pPr algn="ctr"/>
            <a:r>
              <a:rPr lang="en-US" dirty="0">
                <a:solidFill>
                  <a:srgbClr val="007D1F"/>
                </a:solidFill>
              </a:rPr>
              <a:t>~cost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6506" y="2912736"/>
            <a:ext cx="127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Breadth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~utility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1099328" y="1658119"/>
            <a:ext cx="1855160" cy="1468777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9050" y="2491237"/>
            <a:ext cx="1383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instrument throughput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620" y="4150680"/>
            <a:ext cx="52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Optimize information (utility) x cost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05B8AF-30AD-4548-AC16-1D3B930030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634" y="1132900"/>
            <a:ext cx="4618042" cy="2910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7FD6ED-0AA4-3B4F-86CF-5617308094C5}"/>
              </a:ext>
            </a:extLst>
          </p:cNvPr>
          <p:cNvSpPr txBox="1"/>
          <p:nvPr/>
        </p:nvSpPr>
        <p:spPr>
          <a:xfrm>
            <a:off x="7957457" y="4840873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Zhou (2018)</a:t>
            </a:r>
          </a:p>
        </p:txBody>
      </p:sp>
    </p:spTree>
    <p:extLst>
      <p:ext uri="{BB962C8B-B14F-4D97-AF65-F5344CB8AC3E}">
        <p14:creationId xmlns:p14="http://schemas.microsoft.com/office/powerpoint/2010/main" val="300878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3F3C2-0E39-0B48-A979-4D73CD43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28" y="957172"/>
            <a:ext cx="4898472" cy="3822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27" y="857250"/>
            <a:ext cx="5687205" cy="37373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Polymerase Chain Reaction (PCR)</a:t>
            </a:r>
          </a:p>
          <a:p>
            <a:r>
              <a:rPr lang="en-US" dirty="0"/>
              <a:t>Multiplex PCR (</a:t>
            </a:r>
            <a:r>
              <a:rPr lang="en-US" dirty="0" err="1"/>
              <a:t>AmpliSeq</a:t>
            </a:r>
            <a:r>
              <a:rPr lang="en-US" dirty="0"/>
              <a:t>)</a:t>
            </a:r>
          </a:p>
          <a:p>
            <a:r>
              <a:rPr lang="en-US" dirty="0"/>
              <a:t>Multiplex PCR+ </a:t>
            </a:r>
          </a:p>
          <a:p>
            <a:pPr lvl="1"/>
            <a:r>
              <a:rPr lang="en-US" dirty="0"/>
              <a:t>MIP/Padlock probes </a:t>
            </a:r>
          </a:p>
          <a:p>
            <a:pPr lvl="1"/>
            <a:r>
              <a:rPr lang="en-US" dirty="0" err="1"/>
              <a:t>GoldenGate</a:t>
            </a:r>
            <a:r>
              <a:rPr lang="en-US" dirty="0"/>
              <a:t> (Illumina)</a:t>
            </a:r>
          </a:p>
          <a:p>
            <a:r>
              <a:rPr lang="en-US" dirty="0"/>
              <a:t>Microfluidic PCR 	</a:t>
            </a:r>
          </a:p>
          <a:p>
            <a:pPr lvl="1"/>
            <a:r>
              <a:rPr lang="en-US" dirty="0"/>
              <a:t>Droplet PCR</a:t>
            </a:r>
          </a:p>
          <a:p>
            <a:pPr lvl="1"/>
            <a:r>
              <a:rPr lang="en-US" dirty="0" err="1"/>
              <a:t>Fluidigm</a:t>
            </a:r>
            <a:endParaRPr lang="en-US" dirty="0"/>
          </a:p>
          <a:p>
            <a:r>
              <a:rPr lang="en-US" dirty="0"/>
              <a:t>Capture (or Enrichment)</a:t>
            </a:r>
          </a:p>
          <a:p>
            <a:pPr lvl="1"/>
            <a:r>
              <a:rPr lang="en-US" dirty="0"/>
              <a:t>Hybrid selection</a:t>
            </a:r>
          </a:p>
          <a:p>
            <a:pPr lvl="1"/>
            <a:r>
              <a:rPr lang="en-US" dirty="0"/>
              <a:t>DNA selection</a:t>
            </a:r>
          </a:p>
          <a:p>
            <a:pPr lvl="1"/>
            <a:r>
              <a:rPr lang="en-US" dirty="0"/>
              <a:t>Array selection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98467-13CB-334B-AF36-29F44063DC21}"/>
              </a:ext>
            </a:extLst>
          </p:cNvPr>
          <p:cNvSpPr txBox="1"/>
          <p:nvPr/>
        </p:nvSpPr>
        <p:spPr>
          <a:xfrm>
            <a:off x="-57477" y="4812357"/>
            <a:ext cx="1729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Mamanova</a:t>
            </a:r>
            <a:r>
              <a:rPr lang="en-US" sz="1600" i="1" dirty="0"/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143424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B64999D-B79D-164F-B744-A87F3B53D09F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rot="16200000" flipV="1">
            <a:off x="4857176" y="206527"/>
            <a:ext cx="1327944" cy="3528616"/>
          </a:xfrm>
          <a:prstGeom prst="bentConnector3">
            <a:avLst>
              <a:gd name="adj1" fmla="val 6377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24FE0E3-62EF-6F42-9EB5-4F48523CD0D0}"/>
              </a:ext>
            </a:extLst>
          </p:cNvPr>
          <p:cNvSpPr/>
          <p:nvPr/>
        </p:nvSpPr>
        <p:spPr>
          <a:xfrm>
            <a:off x="3667974" y="1174558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D58A3F-B9AE-244F-A33F-A418720D5089}"/>
              </a:ext>
            </a:extLst>
          </p:cNvPr>
          <p:cNvSpPr/>
          <p:nvPr/>
        </p:nvSpPr>
        <p:spPr>
          <a:xfrm>
            <a:off x="2795453" y="1204366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EE7BD79-82EE-D54D-B451-666DC76EF4C0}"/>
              </a:ext>
            </a:extLst>
          </p:cNvPr>
          <p:cNvSpPr/>
          <p:nvPr/>
        </p:nvSpPr>
        <p:spPr>
          <a:xfrm>
            <a:off x="3667974" y="1132972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FD0B2FB-4963-434F-8F66-42A27DABDDA9}"/>
              </a:ext>
            </a:extLst>
          </p:cNvPr>
          <p:cNvCxnSpPr>
            <a:cxnSpLocks/>
            <a:stCxn id="8" idx="0"/>
            <a:endCxn id="53" idx="4"/>
          </p:cNvCxnSpPr>
          <p:nvPr/>
        </p:nvCxnSpPr>
        <p:spPr>
          <a:xfrm rot="16200000" flipV="1">
            <a:off x="3081653" y="1180924"/>
            <a:ext cx="1257745" cy="165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909D90-0114-0B45-BD5D-AC8200DB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3316B-3ED0-8F4C-BD82-2F2DC8EB0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948" y="3856552"/>
            <a:ext cx="1958166" cy="1096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19C3B-143E-1046-957E-DFD6C16E87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3" y="3856552"/>
            <a:ext cx="2962657" cy="1144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33722-6F22-4847-BEED-7B153D8088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9" y="2634807"/>
            <a:ext cx="3088059" cy="1068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C6514-86E7-004B-A46E-E4E90E7A3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948" y="2636002"/>
            <a:ext cx="2199564" cy="1067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DD24D-C13A-6A46-9988-DE189A4F0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18" y="1005938"/>
            <a:ext cx="6717742" cy="5111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8B5EAD-17EA-6146-818A-657B4A2D6985}"/>
              </a:ext>
            </a:extLst>
          </p:cNvPr>
          <p:cNvCxnSpPr>
            <a:cxnSpLocks/>
          </p:cNvCxnSpPr>
          <p:nvPr/>
        </p:nvCxnSpPr>
        <p:spPr>
          <a:xfrm flipV="1">
            <a:off x="1092056" y="1517070"/>
            <a:ext cx="0" cy="11177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7B96B9A6-5278-F54F-BBC6-C23623FF73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619" y="3856551"/>
            <a:ext cx="2650290" cy="10968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75D1FEB6-1D11-E147-AB4C-34379860E5FE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1931768" y="1517070"/>
            <a:ext cx="1120152" cy="2911814"/>
          </a:xfrm>
          <a:prstGeom prst="bentConnector4">
            <a:avLst>
              <a:gd name="adj1" fmla="val -20408"/>
              <a:gd name="adj2" fmla="val 67006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E3B38016-F1DA-2D44-BA24-8C6C8CAFFA9A}"/>
              </a:ext>
            </a:extLst>
          </p:cNvPr>
          <p:cNvCxnSpPr>
            <a:cxnSpLocks/>
            <a:endCxn id="8" idx="2"/>
          </p:cNvCxnSpPr>
          <p:nvPr/>
        </p:nvCxnSpPr>
        <p:spPr>
          <a:xfrm rot="16200000" flipV="1">
            <a:off x="4460037" y="3779858"/>
            <a:ext cx="15338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D484DDAE-3712-6A44-A319-653F163A94AE}"/>
              </a:ext>
            </a:extLst>
          </p:cNvPr>
          <p:cNvCxnSpPr>
            <a:cxnSpLocks/>
            <a:stCxn id="68" idx="1"/>
            <a:endCxn id="4" idx="3"/>
          </p:cNvCxnSpPr>
          <p:nvPr/>
        </p:nvCxnSpPr>
        <p:spPr>
          <a:xfrm rot="10800000" flipV="1">
            <a:off x="5395115" y="4404992"/>
            <a:ext cx="13150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7B99B04-9A7F-964A-A779-5FEB43AB68C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584" y="2634807"/>
            <a:ext cx="2939743" cy="733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070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B64999D-B79D-164F-B744-A87F3B53D09F}"/>
              </a:ext>
            </a:extLst>
          </p:cNvPr>
          <p:cNvCxnSpPr>
            <a:cxnSpLocks/>
            <a:stCxn id="111" idx="0"/>
            <a:endCxn id="115" idx="4"/>
          </p:cNvCxnSpPr>
          <p:nvPr/>
        </p:nvCxnSpPr>
        <p:spPr>
          <a:xfrm rot="5400000" flipH="1" flipV="1">
            <a:off x="1236820" y="1597818"/>
            <a:ext cx="2296156" cy="1897565"/>
          </a:xfrm>
          <a:prstGeom prst="bentConnector3">
            <a:avLst>
              <a:gd name="adj1" fmla="val 73369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B85FA97-6487-D248-A65F-0AEDBDEE5F1F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3536683" y="2533999"/>
            <a:ext cx="2355806" cy="635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FFA9150-C50C-4845-850A-B4BB361441FC}"/>
              </a:ext>
            </a:extLst>
          </p:cNvPr>
          <p:cNvCxnSpPr>
            <a:cxnSpLocks/>
            <a:endCxn id="30" idx="4"/>
          </p:cNvCxnSpPr>
          <p:nvPr/>
        </p:nvCxnSpPr>
        <p:spPr>
          <a:xfrm rot="5400000" flipH="1" flipV="1">
            <a:off x="3185300" y="1904646"/>
            <a:ext cx="1112395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7E0BB75-B77F-F44A-83FE-BB76D63E3751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264792" y="1583988"/>
            <a:ext cx="2534736" cy="1968462"/>
          </a:xfrm>
          <a:prstGeom prst="bentConnector3">
            <a:avLst>
              <a:gd name="adj1" fmla="val 75058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24FE0E3-62EF-6F42-9EB5-4F48523CD0D0}"/>
              </a:ext>
            </a:extLst>
          </p:cNvPr>
          <p:cNvSpPr/>
          <p:nvPr/>
        </p:nvSpPr>
        <p:spPr>
          <a:xfrm>
            <a:off x="3667974" y="1174558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D58A3F-B9AE-244F-A33F-A418720D5089}"/>
              </a:ext>
            </a:extLst>
          </p:cNvPr>
          <p:cNvSpPr/>
          <p:nvPr/>
        </p:nvSpPr>
        <p:spPr>
          <a:xfrm>
            <a:off x="2795453" y="1204366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EE7BD79-82EE-D54D-B451-666DC76EF4C0}"/>
              </a:ext>
            </a:extLst>
          </p:cNvPr>
          <p:cNvSpPr/>
          <p:nvPr/>
        </p:nvSpPr>
        <p:spPr>
          <a:xfrm>
            <a:off x="3244815" y="1184100"/>
            <a:ext cx="177731" cy="214422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E47EDD-EA3D-B44E-A13D-B97FEF9EE60B}"/>
              </a:ext>
            </a:extLst>
          </p:cNvPr>
          <p:cNvSpPr/>
          <p:nvPr/>
        </p:nvSpPr>
        <p:spPr>
          <a:xfrm>
            <a:off x="4566700" y="1103129"/>
            <a:ext cx="177731" cy="17864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D5EF1E-5AA5-BE45-8828-3F4D4F8622F5}"/>
              </a:ext>
            </a:extLst>
          </p:cNvPr>
          <p:cNvSpPr/>
          <p:nvPr/>
        </p:nvSpPr>
        <p:spPr>
          <a:xfrm>
            <a:off x="3652632" y="1134026"/>
            <a:ext cx="177731" cy="214422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09D90-0114-0B45-BD5D-AC8200DB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timeline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DD24D-C13A-6A46-9988-DE189A4F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8" y="1005938"/>
            <a:ext cx="6717742" cy="51113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B67FAF8-F38D-1C48-BC52-708A6BE02C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55" y="3694678"/>
            <a:ext cx="2602121" cy="13159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20D9D-9931-F545-8C52-B3BD4D4DCF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361" y="3715077"/>
            <a:ext cx="2352100" cy="13220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E36DE-51D5-6447-9265-58C2F1D43E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049" y="2460844"/>
            <a:ext cx="2698645" cy="10652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575DC0-245B-D348-B554-F10D823514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695" y="3835587"/>
            <a:ext cx="2697391" cy="12015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943A6-D1EC-AF49-B3BF-8E53F0E58FE4}"/>
              </a:ext>
            </a:extLst>
          </p:cNvPr>
          <p:cNvSpPr txBox="1"/>
          <p:nvPr/>
        </p:nvSpPr>
        <p:spPr>
          <a:xfrm>
            <a:off x="68172" y="3341390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430E0-B5CB-6147-9A2F-622D55D6B5C8}"/>
              </a:ext>
            </a:extLst>
          </p:cNvPr>
          <p:cNvSpPr txBox="1"/>
          <p:nvPr/>
        </p:nvSpPr>
        <p:spPr>
          <a:xfrm>
            <a:off x="1678829" y="212233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RainDrop</a:t>
            </a:r>
            <a:r>
              <a:rPr lang="en-US" dirty="0">
                <a:solidFill>
                  <a:srgbClr val="FF0000"/>
                </a:solidFill>
              </a:rPr>
              <a:t> (UDT-Seq)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E3BD1-DA36-5644-93AD-4CB3CC37E7DB}"/>
              </a:ext>
            </a:extLst>
          </p:cNvPr>
          <p:cNvSpPr txBox="1"/>
          <p:nvPr/>
        </p:nvSpPr>
        <p:spPr>
          <a:xfrm>
            <a:off x="4657384" y="3146248"/>
            <a:ext cx="13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Foundation 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B03CE-5275-CB48-9374-F7CA7D2155AC}"/>
              </a:ext>
            </a:extLst>
          </p:cNvPr>
          <p:cNvSpPr txBox="1"/>
          <p:nvPr/>
        </p:nvSpPr>
        <p:spPr>
          <a:xfrm>
            <a:off x="7538960" y="3202890"/>
            <a:ext cx="13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Guardant 360</a:t>
            </a:r>
          </a:p>
        </p:txBody>
      </p:sp>
    </p:spTree>
    <p:extLst>
      <p:ext uri="{BB962C8B-B14F-4D97-AF65-F5344CB8AC3E}">
        <p14:creationId xmlns:p14="http://schemas.microsoft.com/office/powerpoint/2010/main" val="390894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F884-D12B-0147-A26C-06DEDECAB9B4}"/>
              </a:ext>
            </a:extLst>
          </p:cNvPr>
          <p:cNvSpPr txBox="1"/>
          <p:nvPr/>
        </p:nvSpPr>
        <p:spPr>
          <a:xfrm>
            <a:off x="0" y="4805308"/>
            <a:ext cx="1309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Gnirke</a:t>
            </a:r>
            <a:r>
              <a:rPr lang="en-US" sz="1600" i="1" dirty="0"/>
              <a:t> (2009)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D3387-AAC1-EC47-9FF6-C5AAE9EC76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031" y="803042"/>
            <a:ext cx="3043310" cy="434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D680B-901D-1F42-AE86-50D03481E753}"/>
              </a:ext>
            </a:extLst>
          </p:cNvPr>
          <p:cNvSpPr txBox="1"/>
          <p:nvPr/>
        </p:nvSpPr>
        <p:spPr>
          <a:xfrm>
            <a:off x="-1" y="1044186"/>
            <a:ext cx="54963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Baits</a:t>
            </a:r>
            <a:r>
              <a:rPr lang="en-US" sz="2000" dirty="0"/>
              <a:t>: short biotinylated RNA (~120 </a:t>
            </a:r>
            <a:r>
              <a:rPr lang="en-US" sz="2000" dirty="0" err="1"/>
              <a:t>mers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b="1" dirty="0"/>
              <a:t>Pond</a:t>
            </a:r>
            <a:r>
              <a:rPr lang="en-US" sz="2000" dirty="0"/>
              <a:t>: pre-amplified fragmented DNA</a:t>
            </a:r>
          </a:p>
          <a:p>
            <a:endParaRPr lang="en-US" sz="2000" dirty="0"/>
          </a:p>
          <a:p>
            <a:r>
              <a:rPr lang="en-US" sz="2000" b="1" dirty="0"/>
              <a:t>Catch</a:t>
            </a:r>
            <a:r>
              <a:rPr lang="en-US" sz="2000" dirty="0"/>
              <a:t>: enriched for ”baited” fragments</a:t>
            </a:r>
          </a:p>
          <a:p>
            <a:endParaRPr lang="en-US" sz="2000" dirty="0"/>
          </a:p>
          <a:p>
            <a:r>
              <a:rPr lang="en-US" sz="2000" b="1" dirty="0"/>
              <a:t>Specific Enrichment</a:t>
            </a:r>
          </a:p>
          <a:p>
            <a:r>
              <a:rPr lang="en-US" sz="2000" dirty="0"/>
              <a:t>	</a:t>
            </a:r>
            <a:r>
              <a:rPr lang="en-US" sz="2000" i="1" dirty="0"/>
              <a:t>80-90% of the reads land within 200bp of the 	targets</a:t>
            </a:r>
          </a:p>
          <a:p>
            <a:endParaRPr lang="en-US" sz="2000" i="1" dirty="0"/>
          </a:p>
          <a:p>
            <a:endParaRPr lang="en-US" sz="20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8BE03-50D1-1446-89AA-1A960ED2F234}"/>
              </a:ext>
            </a:extLst>
          </p:cNvPr>
          <p:cNvSpPr/>
          <p:nvPr/>
        </p:nvSpPr>
        <p:spPr>
          <a:xfrm>
            <a:off x="5496339" y="803042"/>
            <a:ext cx="1749287" cy="1890462"/>
          </a:xfrm>
          <a:prstGeom prst="rect">
            <a:avLst/>
          </a:prstGeom>
          <a:solidFill>
            <a:schemeClr val="bg1">
              <a:lumMod val="85000"/>
              <a:alpha val="25098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52377</TotalTime>
  <Words>1304</Words>
  <Application>Microsoft Macintosh PowerPoint</Application>
  <PresentationFormat>On-screen Show (16:9)</PresentationFormat>
  <Paragraphs>359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Variant Calling</vt:lpstr>
      <vt:lpstr>Clinical Applications</vt:lpstr>
      <vt:lpstr>Lexicon</vt:lpstr>
      <vt:lpstr>A three variables trade-off </vt:lpstr>
      <vt:lpstr>A three variables trade-off </vt:lpstr>
      <vt:lpstr>Targeting methods</vt:lpstr>
      <vt:lpstr>Targeting timeline</vt:lpstr>
      <vt:lpstr>Targeting timeline</vt:lpstr>
      <vt:lpstr>Hybrid Selection</vt:lpstr>
      <vt:lpstr>Variable “Mileage”</vt:lpstr>
      <vt:lpstr>Variable “Mileage”</vt:lpstr>
      <vt:lpstr>Enhanced accuracy (barcodes)</vt:lpstr>
      <vt:lpstr>Enhanced accuracy (matched normal)</vt:lpstr>
      <vt:lpstr>Structural Variants (CNA)</vt:lpstr>
      <vt:lpstr>Structural Variants (gene fusion)</vt:lpstr>
      <vt:lpstr>Mutation identification</vt:lpstr>
      <vt:lpstr>Multi-step analysis</vt:lpstr>
      <vt:lpstr>Multi-step analysis</vt:lpstr>
      <vt:lpstr>File Sizes</vt:lpstr>
      <vt:lpstr>APPLICATIONS TO CANCER RESEARCH</vt:lpstr>
      <vt:lpstr>Finding Driver Genes</vt:lpstr>
      <vt:lpstr>Finding Driver Genes</vt:lpstr>
      <vt:lpstr>Finding Driver Genes</vt:lpstr>
      <vt:lpstr>Mutational Signatures</vt:lpstr>
      <vt:lpstr>Mutational Signatures</vt:lpstr>
      <vt:lpstr>Mutational Signatures</vt:lpstr>
      <vt:lpstr>Copy Number Aberrations</vt:lpstr>
      <vt:lpstr>Copy Number Aberrations</vt:lpstr>
      <vt:lpstr>Copy Number Aberrations</vt:lpstr>
      <vt:lpstr>Looking forward</vt:lpstr>
      <vt:lpstr>APPLICATIONS TO CANCER CARE</vt:lpstr>
      <vt:lpstr>Personalized Cancer Treatment</vt:lpstr>
      <vt:lpstr>Personalized Cancer Treatment</vt:lpstr>
      <vt:lpstr>Personalized Cancer Treatment</vt:lpstr>
      <vt:lpstr>Personalized medicine ecosystem</vt:lpstr>
      <vt:lpstr>HRD Test for PARPi</vt:lpstr>
      <vt:lpstr>Early Detection</vt:lpstr>
      <vt:lpstr>Early Detection</vt:lpstr>
      <vt:lpstr>Tumor Mutational Burden</vt:lpstr>
      <vt:lpstr>Tumor Mutational Burden for IO</vt:lpstr>
      <vt:lpstr>Tumor Mutational Burden for IO</vt:lpstr>
      <vt:lpstr>Looking forward</vt:lpstr>
      <vt:lpstr>Looking forward</vt:lpstr>
      <vt:lpstr>PowerPoint Presentation</vt:lpstr>
      <vt:lpstr>Looking forward</vt:lpstr>
    </vt:vector>
  </TitlesOfParts>
  <Company>UCSD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Harismendy, Olivier</cp:lastModifiedBy>
  <cp:revision>2051</cp:revision>
  <cp:lastPrinted>2019-03-29T14:25:42Z</cp:lastPrinted>
  <dcterms:created xsi:type="dcterms:W3CDTF">2012-01-18T01:51:52Z</dcterms:created>
  <dcterms:modified xsi:type="dcterms:W3CDTF">2020-03-04T00:36:04Z</dcterms:modified>
</cp:coreProperties>
</file>